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6" r:id="rId1"/>
  </p:sldMasterIdLst>
  <p:notesMasterIdLst>
    <p:notesMasterId r:id="rId10"/>
  </p:notesMasterIdLst>
  <p:sldIdLst>
    <p:sldId id="266" r:id="rId2"/>
    <p:sldId id="284" r:id="rId3"/>
    <p:sldId id="285" r:id="rId4"/>
    <p:sldId id="286" r:id="rId5"/>
    <p:sldId id="287" r:id="rId6"/>
    <p:sldId id="288" r:id="rId7"/>
    <p:sldId id="289" r:id="rId8"/>
    <p:sldId id="268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208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50860"/>
    <a:srgbClr val="1C1573"/>
    <a:srgbClr val="283E84"/>
    <a:srgbClr val="211D71"/>
    <a:srgbClr val="000099"/>
    <a:srgbClr val="1E2F6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6305" autoAdjust="0"/>
  </p:normalViewPr>
  <p:slideViewPr>
    <p:cSldViewPr>
      <p:cViewPr varScale="1">
        <p:scale>
          <a:sx n="70" d="100"/>
          <a:sy n="70" d="100"/>
        </p:scale>
        <p:origin x="702" y="72"/>
      </p:cViewPr>
      <p:guideLst>
        <p:guide orient="horz" pos="2208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32EAAB2-9271-4BDD-97AF-EBC135F5D5A0}" type="datetimeFigureOut">
              <a:rPr lang="en-US" smtClean="0"/>
              <a:t>3/9/2021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2B1DED4-035E-4548-AB9E-F9B1FE638F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08022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9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2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86" b="1180"/>
          <a:stretch/>
        </p:blipFill>
        <p:spPr>
          <a:xfrm>
            <a:off x="1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441" cy="6858331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Picture 8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4600" y="2550646"/>
            <a:ext cx="9680189" cy="1792754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" y="-447353"/>
            <a:ext cx="10744203" cy="8058153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572000" y="2549769"/>
            <a:ext cx="7330831" cy="1600725"/>
          </a:xfrm>
        </p:spPr>
        <p:txBody>
          <a:bodyPr anchor="ctr">
            <a:normAutofit/>
          </a:bodyPr>
          <a:lstStyle>
            <a:lvl1pPr algn="r">
              <a:defRPr sz="3200" b="1">
                <a:solidFill>
                  <a:schemeClr val="bg1"/>
                </a:solidFill>
                <a:latin typeface="Helvetica" panose="020B0604020202030204" pitchFamily="34" charset="0"/>
              </a:defRPr>
            </a:lvl1pPr>
          </a:lstStyle>
          <a:p>
            <a:r>
              <a:rPr lang="en-US" dirty="0" smtClean="0"/>
              <a:t>Click to edit Course title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5908431" y="4452630"/>
            <a:ext cx="5994400" cy="343327"/>
          </a:xfrm>
        </p:spPr>
        <p:txBody>
          <a:bodyPr anchor="ctr">
            <a:normAutofit/>
          </a:bodyPr>
          <a:lstStyle>
            <a:lvl1pPr marL="0" indent="0" algn="r">
              <a:buNone/>
              <a:defRPr sz="1700" b="1">
                <a:solidFill>
                  <a:srgbClr val="1C1573"/>
                </a:solidFill>
                <a:latin typeface="Helvetica" panose="020B0604020202030204" pitchFamily="34" charset="0"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 smtClean="0"/>
              <a:t>Click to edit SME’s name</a:t>
            </a:r>
            <a:endParaRPr lang="en-US" dirty="0"/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23299" y="896875"/>
            <a:ext cx="3096631" cy="1084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8116" y="4800600"/>
            <a:ext cx="5124715" cy="21336"/>
          </a:xfrm>
          <a:prstGeom prst="rect">
            <a:avLst/>
          </a:prstGeom>
        </p:spPr>
      </p:pic>
      <p:sp>
        <p:nvSpPr>
          <p:cNvPr id="22" name="Text Placeholder 21"/>
          <p:cNvSpPr>
            <a:spLocks noGrp="1"/>
          </p:cNvSpPr>
          <p:nvPr>
            <p:ph type="body" sz="quarter" idx="14"/>
          </p:nvPr>
        </p:nvSpPr>
        <p:spPr>
          <a:xfrm>
            <a:off x="5189412" y="4826977"/>
            <a:ext cx="6713419" cy="1108563"/>
          </a:xfrm>
        </p:spPr>
        <p:txBody>
          <a:bodyPr>
            <a:normAutofit/>
          </a:bodyPr>
          <a:lstStyle>
            <a:lvl1pPr marL="0" indent="0" algn="r">
              <a:spcBef>
                <a:spcPts val="0"/>
              </a:spcBef>
              <a:buNone/>
              <a:defRPr sz="1700">
                <a:solidFill>
                  <a:srgbClr val="1C1573"/>
                </a:solidFill>
                <a:latin typeface="Helvetica" panose="020B0604020202030204" pitchFamily="34" charset="0"/>
              </a:defRPr>
            </a:lvl1pPr>
          </a:lstStyle>
          <a:p>
            <a:pPr lvl="0"/>
            <a:r>
              <a:rPr lang="en-US" dirty="0" smtClean="0"/>
              <a:t>Click to edit </a:t>
            </a:r>
          </a:p>
          <a:p>
            <a:pPr lvl="0"/>
            <a:r>
              <a:rPr lang="en-US" dirty="0" smtClean="0"/>
              <a:t>text</a:t>
            </a:r>
          </a:p>
        </p:txBody>
      </p:sp>
    </p:spTree>
    <p:extLst>
      <p:ext uri="{BB962C8B-B14F-4D97-AF65-F5344CB8AC3E}">
        <p14:creationId xmlns:p14="http://schemas.microsoft.com/office/powerpoint/2010/main" val="16618121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12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200"/>
                            </p:stCondLst>
                            <p:childTnLst>
                              <p:par>
                                <p:cTn id="9" presetID="2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11" dur="13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5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000"/>
                            </p:stCondLst>
                            <p:childTnLst>
                              <p:par>
                                <p:cTn id="1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35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2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2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3335" y="2482116"/>
            <a:ext cx="8848465" cy="2130566"/>
          </a:xfrm>
          <a:prstGeom prst="rect">
            <a:avLst/>
          </a:prstGeom>
        </p:spPr>
      </p:pic>
      <p:sp>
        <p:nvSpPr>
          <p:cNvPr id="7" name="Title 1"/>
          <p:cNvSpPr txBox="1">
            <a:spLocks/>
          </p:cNvSpPr>
          <p:nvPr userDrawn="1"/>
        </p:nvSpPr>
        <p:spPr>
          <a:xfrm>
            <a:off x="1831508" y="2575123"/>
            <a:ext cx="8666988" cy="193687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>
                <a:solidFill>
                  <a:schemeClr val="bg1"/>
                </a:solidFill>
                <a:latin typeface="Helvetica" panose="020B0604020202030204" pitchFamily="34" charset="0"/>
                <a:ea typeface="+mj-ea"/>
                <a:cs typeface="+mj-cs"/>
              </a:defRPr>
            </a:lvl1pPr>
          </a:lstStyle>
          <a:p>
            <a:pPr algn="ctr"/>
            <a:r>
              <a:rPr lang="en-US" sz="3600" dirty="0" smtClean="0"/>
              <a:t>Click to edit Session title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14619705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0569"/>
            <a:ext cx="10668000" cy="76436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60569"/>
            <a:ext cx="9321800" cy="764364"/>
          </a:xfrm>
        </p:spPr>
        <p:txBody>
          <a:bodyPr>
            <a:normAutofit/>
          </a:bodyPr>
          <a:lstStyle>
            <a:lvl1pPr>
              <a:defRPr sz="3200" b="1">
                <a:solidFill>
                  <a:schemeClr val="bg1"/>
                </a:solidFill>
                <a:latin typeface="Helvetica" panose="020B0604020202030204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2728913"/>
          </a:xfrm>
        </p:spPr>
        <p:txBody>
          <a:bodyPr/>
          <a:lstStyle>
            <a:lvl1pPr>
              <a:defRPr sz="1800">
                <a:latin typeface="Helvetica" panose="020B0604020202030204" pitchFamily="34" charset="0"/>
              </a:defRPr>
            </a:lvl1pPr>
            <a:lvl2pPr>
              <a:defRPr sz="1600">
                <a:latin typeface="Helvetica" panose="020B0604020202030204" pitchFamily="34" charset="0"/>
              </a:defRPr>
            </a:lvl2pPr>
            <a:lvl3pPr>
              <a:defRPr sz="1400">
                <a:latin typeface="Helvetica" panose="020B0604020202030204" pitchFamily="34" charset="0"/>
              </a:defRPr>
            </a:lvl3pPr>
            <a:lvl4pPr>
              <a:defRPr sz="1200">
                <a:latin typeface="Helvetica" panose="020B0604020202030204" pitchFamily="34" charset="0"/>
              </a:defRPr>
            </a:lvl4pPr>
            <a:lvl5pPr>
              <a:defRPr sz="1200">
                <a:latin typeface="Helvetica" panose="020B0604020202030204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4"/>
          </p:nvPr>
        </p:nvSpPr>
        <p:spPr>
          <a:xfrm>
            <a:off x="329247" y="1143001"/>
            <a:ext cx="11196956" cy="395287"/>
          </a:xfrm>
        </p:spPr>
        <p:txBody>
          <a:bodyPr>
            <a:normAutofit/>
          </a:bodyPr>
          <a:lstStyle>
            <a:lvl1pPr marL="0" indent="0">
              <a:buNone/>
              <a:defRPr sz="2000" b="1">
                <a:solidFill>
                  <a:srgbClr val="1C1573"/>
                </a:solidFill>
                <a:latin typeface="Helvetica" panose="020B0604020202030204" pitchFamily="34" charset="0"/>
              </a:defRPr>
            </a:lvl1pPr>
            <a:lvl2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2pPr>
            <a:lvl3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3pPr>
            <a:lvl4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4pPr>
            <a:lvl5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36154290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>
            <a:normAutofit/>
          </a:bodyPr>
          <a:lstStyle>
            <a:lvl1pPr algn="r">
              <a:defRPr sz="5400" b="1">
                <a:solidFill>
                  <a:srgbClr val="150860"/>
                </a:solidFill>
                <a:latin typeface="Helvetica"/>
                <a:cs typeface="Helvetica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 algn="r">
              <a:buNone/>
              <a:defRPr sz="2400" b="0" i="0">
                <a:solidFill>
                  <a:schemeClr val="tx1">
                    <a:tint val="75000"/>
                  </a:schemeClr>
                </a:solidFill>
                <a:latin typeface="Helvetica Light"/>
                <a:cs typeface="Helvetica Ligh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068714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6184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8" r:id="rId1"/>
    <p:sldLayoutId id="2147483729" r:id="rId2"/>
    <p:sldLayoutId id="2147483739" r:id="rId3"/>
    <p:sldLayoutId id="2147483740" r:id="rId4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>
          <a:xfrm>
            <a:off x="4572000" y="2549769"/>
            <a:ext cx="7330831" cy="1793631"/>
          </a:xfrm>
        </p:spPr>
        <p:txBody>
          <a:bodyPr/>
          <a:lstStyle/>
          <a:p>
            <a:r>
              <a:rPr lang="en-US" dirty="0"/>
              <a:t>Google Cloud Functions</a:t>
            </a:r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sz="1800" dirty="0" smtClean="0">
                <a:solidFill>
                  <a:srgbClr val="211D71"/>
                </a:solidFill>
              </a:rPr>
              <a:t>Pravin Y Pawar</a:t>
            </a:r>
            <a:endParaRPr lang="en-US" sz="1800" dirty="0">
              <a:solidFill>
                <a:srgbClr val="211D7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97254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Google Cloud Functions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648199"/>
          </a:xfrm>
        </p:spPr>
        <p:txBody>
          <a:bodyPr/>
          <a:lstStyle/>
          <a:p>
            <a:r>
              <a:rPr lang="en-US" dirty="0"/>
              <a:t>No servers to provision, manage, or upgrade</a:t>
            </a:r>
          </a:p>
          <a:p>
            <a:r>
              <a:rPr lang="en-US" dirty="0"/>
              <a:t>Automatically scale based on the load</a:t>
            </a:r>
          </a:p>
          <a:p>
            <a:r>
              <a:rPr lang="en-US" dirty="0"/>
              <a:t>Integrated monitoring, logging, and debugging capability</a:t>
            </a:r>
          </a:p>
          <a:p>
            <a:r>
              <a:rPr lang="en-US" dirty="0"/>
              <a:t>Built-in security at role and per function level based on the principle of least privilege</a:t>
            </a:r>
          </a:p>
          <a:p>
            <a:r>
              <a:rPr lang="en-US" dirty="0"/>
              <a:t>Key networking capabilities for hybrid and multi-cloud scenarios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>
            <a:normAutofit fontScale="85000" lnSpcReduction="10000"/>
          </a:bodyPr>
          <a:lstStyle/>
          <a:p>
            <a:r>
              <a:rPr lang="en-US" dirty="0"/>
              <a:t>Scalable pay-as-you-go functions as a service (</a:t>
            </a:r>
            <a:r>
              <a:rPr lang="en-US" dirty="0" err="1"/>
              <a:t>FaaS</a:t>
            </a:r>
            <a:r>
              <a:rPr lang="en-US" dirty="0"/>
              <a:t>) to run your code with zero server management</a:t>
            </a:r>
            <a:endParaRPr lang="en-IN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19600" y="3924300"/>
            <a:ext cx="5562600" cy="1981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74810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Key features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329247" y="1600201"/>
            <a:ext cx="10688492" cy="4648199"/>
          </a:xfrm>
        </p:spPr>
        <p:txBody>
          <a:bodyPr>
            <a:normAutofit lnSpcReduction="10000"/>
          </a:bodyPr>
          <a:lstStyle/>
          <a:p>
            <a:r>
              <a:rPr lang="en-US" dirty="0"/>
              <a:t>Simplified developer experience and increased developer velocity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Cloud Functions has a simple and intuitive developer experience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Just write code and let Google Cloud handle the operational infrastructure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Develop faster by writing and running small code snippets that respond to events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Connect to Google Cloud or third-party cloud services via triggers to streamline challenging orchestration problems</a:t>
            </a:r>
          </a:p>
          <a:p>
            <a:pPr lvl="1">
              <a:buFont typeface="Wingdings" panose="05000000000000000000" pitchFamily="2" charset="2"/>
              <a:buChar char="ü"/>
            </a:pPr>
            <a:endParaRPr lang="en-US" dirty="0"/>
          </a:p>
          <a:p>
            <a:r>
              <a:rPr lang="en-US" dirty="0"/>
              <a:t>Pay only for what you use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Only billed for function’s execution time, metered to the nearest 100 milliseconds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Pay nothing when function is idle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Cloud Functions automatically spins up and backs down in response to events</a:t>
            </a:r>
          </a:p>
          <a:p>
            <a:endParaRPr lang="en-US" dirty="0"/>
          </a:p>
          <a:p>
            <a:r>
              <a:rPr lang="en-US" dirty="0"/>
              <a:t>Avoid lock-in with open technology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Use open source </a:t>
            </a:r>
            <a:r>
              <a:rPr lang="en-US" dirty="0" err="1"/>
              <a:t>FaaS</a:t>
            </a:r>
            <a:r>
              <a:rPr lang="en-US" dirty="0"/>
              <a:t> (function as a service) framework to run functions across multiple environments and prevent lock-in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Supported environments include Cloud Functions, local development environment, on-premises, Cloud Run, and other </a:t>
            </a:r>
            <a:r>
              <a:rPr lang="en-US" dirty="0" err="1"/>
              <a:t>Knative</a:t>
            </a:r>
            <a:r>
              <a:rPr lang="en-US" dirty="0"/>
              <a:t>-based </a:t>
            </a:r>
            <a:r>
              <a:rPr lang="en-US" dirty="0" err="1"/>
              <a:t>serverless</a:t>
            </a:r>
            <a:r>
              <a:rPr lang="en-US" dirty="0"/>
              <a:t> environments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375338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Use </a:t>
            </a:r>
            <a:r>
              <a:rPr lang="en-IN" dirty="0" smtClean="0"/>
              <a:t>cases 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648199"/>
          </a:xfrm>
        </p:spPr>
        <p:txBody>
          <a:bodyPr/>
          <a:lstStyle/>
          <a:p>
            <a:r>
              <a:rPr lang="en-US" dirty="0"/>
              <a:t>Use Cloud Functions to 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surface out microservices via HTTP APIs 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or integrate with third-party services that offer </a:t>
            </a:r>
            <a:r>
              <a:rPr lang="en-US" dirty="0" err="1"/>
              <a:t>webhook</a:t>
            </a:r>
            <a:r>
              <a:rPr lang="en-US" dirty="0"/>
              <a:t> integrations 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to quickly extend application with powerful capabilities such as </a:t>
            </a:r>
          </a:p>
          <a:p>
            <a:pPr lvl="2">
              <a:buFont typeface="Wingdings" panose="05000000000000000000" pitchFamily="2" charset="2"/>
              <a:buChar char="v"/>
            </a:pPr>
            <a:r>
              <a:rPr lang="en-US" dirty="0"/>
              <a:t>sending a confirmation email after a successful Stripe payment </a:t>
            </a:r>
          </a:p>
          <a:p>
            <a:pPr lvl="2">
              <a:buFont typeface="Wingdings" panose="05000000000000000000" pitchFamily="2" charset="2"/>
              <a:buChar char="v"/>
            </a:pPr>
            <a:r>
              <a:rPr lang="en-US" dirty="0"/>
              <a:t>or responding to </a:t>
            </a:r>
            <a:r>
              <a:rPr lang="en-US" dirty="0" err="1"/>
              <a:t>Twilio</a:t>
            </a:r>
            <a:r>
              <a:rPr lang="en-US" dirty="0"/>
              <a:t> text message events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Integration with third-party services and APIs</a:t>
            </a:r>
            <a:endParaRPr lang="en-IN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3425" y="3429000"/>
            <a:ext cx="6991350" cy="2362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7800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Use cases </a:t>
            </a:r>
            <a:r>
              <a:rPr lang="en-IN" dirty="0" smtClean="0"/>
              <a:t>(2)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648199"/>
          </a:xfrm>
        </p:spPr>
        <p:txBody>
          <a:bodyPr/>
          <a:lstStyle/>
          <a:p>
            <a:r>
              <a:rPr lang="en-US" dirty="0"/>
              <a:t>Use Cloud Functions directly from Firebase to extend application functionality without spinning up a server</a:t>
            </a:r>
          </a:p>
          <a:p>
            <a:r>
              <a:rPr lang="en-US" dirty="0"/>
              <a:t>Run code in response to user actions, analytics, and authentication events 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to keep users engaged with event-based notifications 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to offload CPU- and networking-intensive tasks to Google Cloud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IN" dirty="0"/>
              <a:t>Serverless mobile back ends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14600" y="3429000"/>
            <a:ext cx="6524625" cy="2133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43343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Use cases </a:t>
            </a:r>
            <a:r>
              <a:rPr lang="en-IN" dirty="0" smtClean="0"/>
              <a:t>(3)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648199"/>
          </a:xfrm>
        </p:spPr>
        <p:txBody>
          <a:bodyPr/>
          <a:lstStyle/>
          <a:p>
            <a:r>
              <a:rPr lang="en-US" dirty="0"/>
              <a:t>Use Cloud Functions with Cloud IoT Core and other fully managed services to build back ends for 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Internet of Things (IoT) device telemetry data collection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real-time processing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and analysis</a:t>
            </a:r>
          </a:p>
          <a:p>
            <a:r>
              <a:rPr lang="en-US" dirty="0" smtClean="0"/>
              <a:t>Cloud </a:t>
            </a:r>
            <a:r>
              <a:rPr lang="en-US" dirty="0"/>
              <a:t>Functions allows to apply custom logic to each event as it arrives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IN" dirty="0"/>
              <a:t>Serverless IoT back ends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61064" y="3733800"/>
            <a:ext cx="7753350" cy="2057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11984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Use cases </a:t>
            </a:r>
            <a:r>
              <a:rPr lang="en-IN" dirty="0" smtClean="0"/>
              <a:t>(4)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648199"/>
          </a:xfrm>
        </p:spPr>
        <p:txBody>
          <a:bodyPr/>
          <a:lstStyle/>
          <a:p>
            <a:r>
              <a:rPr lang="en-US" dirty="0"/>
              <a:t>Use Cloud Functions to respond to events from Pub/Sub to process, transform, and enrich streaming data in 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transaction processing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click-stream analysis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application activity tracking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IoT device telemetry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social media analysis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and other types of applications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IN" dirty="0"/>
              <a:t>Real-time stream processing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95600" y="3924300"/>
            <a:ext cx="6781800" cy="2171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46101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3657600"/>
            <a:ext cx="10515600" cy="904875"/>
          </a:xfrm>
        </p:spPr>
        <p:txBody>
          <a:bodyPr/>
          <a:lstStyle/>
          <a:p>
            <a:r>
              <a:rPr lang="en-US" dirty="0"/>
              <a:t>Thank You!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5205413"/>
            <a:ext cx="10515600" cy="1500187"/>
          </a:xfrm>
        </p:spPr>
        <p:txBody>
          <a:bodyPr/>
          <a:lstStyle/>
          <a:p>
            <a:r>
              <a:rPr lang="en-US" dirty="0" smtClean="0"/>
              <a:t>In our next session: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1219200" y="1066800"/>
            <a:ext cx="6705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Reference : </a:t>
            </a:r>
          </a:p>
          <a:p>
            <a:r>
              <a:rPr lang="en-US" dirty="0" smtClean="0"/>
              <a:t>GCP Serverless Computing Product pages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57982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3177</TotalTime>
  <Words>429</Words>
  <Application>Microsoft Office PowerPoint</Application>
  <PresentationFormat>Widescreen</PresentationFormat>
  <Paragraphs>58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5" baseType="lpstr">
      <vt:lpstr>Arial</vt:lpstr>
      <vt:lpstr>Calibri</vt:lpstr>
      <vt:lpstr>Calibri Light</vt:lpstr>
      <vt:lpstr>Helvetica</vt:lpstr>
      <vt:lpstr>Helvetica Light</vt:lpstr>
      <vt:lpstr>Wingdings</vt:lpstr>
      <vt:lpstr>Office Theme</vt:lpstr>
      <vt:lpstr>Google Cloud Functions</vt:lpstr>
      <vt:lpstr>Google Cloud Functions</vt:lpstr>
      <vt:lpstr>Key features</vt:lpstr>
      <vt:lpstr>Use cases </vt:lpstr>
      <vt:lpstr>Use cases (2)</vt:lpstr>
      <vt:lpstr>Use cases (3)</vt:lpstr>
      <vt:lpstr>Use cases (4)</vt:lpstr>
      <vt:lpstr>Thank You!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User</dc:creator>
  <cp:lastModifiedBy>pravin pawar</cp:lastModifiedBy>
  <cp:revision>229</cp:revision>
  <dcterms:created xsi:type="dcterms:W3CDTF">2018-10-16T06:13:57Z</dcterms:created>
  <dcterms:modified xsi:type="dcterms:W3CDTF">2021-03-09T09:00:45Z</dcterms:modified>
</cp:coreProperties>
</file>

<file path=docProps/thumbnail.jpeg>
</file>